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8"/>
    <a:srgbClr val="E4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97660528654397E-2"/>
          <c:y val="5.89832923041348E-2"/>
          <c:w val="0.935155620311241"/>
          <c:h val="0.642560026438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Total BH Orgs. Accessing HIN Portal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Sheet1!$A$22:$A$39</c:f>
              <c:strCache>
                <c:ptCount val="1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</c:strCache>
            </c:strRef>
          </c:cat>
          <c:val>
            <c:numRef>
              <c:f>Sheet1!$B$22:$B$39</c:f>
              <c:numCache>
                <c:formatCode>General</c:formatCode>
                <c:ptCount val="18"/>
                <c:pt idx="0">
                  <c:v>10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15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Active BH-HIN Users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Sheet1!$A$22:$A$39</c:f>
              <c:strCache>
                <c:ptCount val="1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</c:strCache>
            </c:strRef>
          </c:cat>
          <c:val>
            <c:numRef>
              <c:f>Sheet1!$C$22:$C$39</c:f>
              <c:numCache>
                <c:formatCode>General</c:formatCode>
                <c:ptCount val="18"/>
                <c:pt idx="0">
                  <c:v>28</c:v>
                </c:pt>
                <c:pt idx="1">
                  <c:v>48</c:v>
                </c:pt>
                <c:pt idx="2">
                  <c:v>54</c:v>
                </c:pt>
                <c:pt idx="3">
                  <c:v>54</c:v>
                </c:pt>
                <c:pt idx="4">
                  <c:v>60</c:v>
                </c:pt>
                <c:pt idx="5">
                  <c:v>70</c:v>
                </c:pt>
                <c:pt idx="6">
                  <c:v>77</c:v>
                </c:pt>
                <c:pt idx="7">
                  <c:v>112</c:v>
                </c:pt>
                <c:pt idx="8">
                  <c:v>185</c:v>
                </c:pt>
                <c:pt idx="9">
                  <c:v>200</c:v>
                </c:pt>
                <c:pt idx="10">
                  <c:v>219</c:v>
                </c:pt>
                <c:pt idx="11">
                  <c:v>205</c:v>
                </c:pt>
                <c:pt idx="12">
                  <c:v>226</c:v>
                </c:pt>
                <c:pt idx="13">
                  <c:v>227</c:v>
                </c:pt>
                <c:pt idx="14">
                  <c:v>217</c:v>
                </c:pt>
                <c:pt idx="15">
                  <c:v>228</c:v>
                </c:pt>
                <c:pt idx="16">
                  <c:v>199</c:v>
                </c:pt>
                <c:pt idx="17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788568"/>
        <c:axId val="237788960"/>
      </c:barChart>
      <c:catAx>
        <c:axId val="23778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88960"/>
        <c:crosses val="autoZero"/>
        <c:auto val="1"/>
        <c:lblAlgn val="ctr"/>
        <c:lblOffset val="100"/>
        <c:noMultiLvlLbl val="0"/>
      </c:catAx>
      <c:valAx>
        <c:axId val="2377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8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3.5859450885568397E-2"/>
          <c:y val="0.86676540386980605"/>
          <c:w val="0.89175135659961502"/>
          <c:h val="0.114796631909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Patient Records Accessed by Behavioral Health Staff</a:t>
            </a:r>
            <a:r>
              <a:rPr lang="en-US" sz="1600" b="1" baseline="0">
                <a:solidFill>
                  <a:schemeClr val="tx1"/>
                </a:solidFill>
              </a:rPr>
              <a:t> 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988528373608"/>
          <c:y val="0.12148313280805401"/>
          <c:w val="0.85188521020001795"/>
          <c:h val="0.66527168904146405"/>
        </c:manualLayout>
      </c:layout>
      <c:lineChart>
        <c:grouping val="standar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% of total</c:v>
                </c:pt>
              </c:strCache>
            </c:strRef>
          </c:tx>
          <c:spPr>
            <a:ln w="28575" cap="rnd">
              <a:solidFill>
                <a:srgbClr val="1F497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/>
              </a:solidFill>
              <a:ln w="9525">
                <a:solidFill>
                  <a:srgbClr val="1F497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ysClr val="windowText" lastClr="000000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trendline>
            <c:spPr>
              <a:ln w="19050" cap="rnd">
                <a:solidFill>
                  <a:srgbClr val="1F497D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Sheet1!$A$22:$A$39</c:f>
              <c:strCache>
                <c:ptCount val="1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</c:strCache>
            </c:strRef>
          </c:cat>
          <c:val>
            <c:numRef>
              <c:f>Sheet1!$D$22:$D$39</c:f>
              <c:numCache>
                <c:formatCode>General</c:formatCode>
                <c:ptCount val="18"/>
                <c:pt idx="0">
                  <c:v>203</c:v>
                </c:pt>
                <c:pt idx="1">
                  <c:v>419</c:v>
                </c:pt>
                <c:pt idx="2">
                  <c:v>609</c:v>
                </c:pt>
                <c:pt idx="3">
                  <c:v>314</c:v>
                </c:pt>
                <c:pt idx="4">
                  <c:v>633</c:v>
                </c:pt>
                <c:pt idx="5">
                  <c:v>1053</c:v>
                </c:pt>
                <c:pt idx="6">
                  <c:v>871</c:v>
                </c:pt>
                <c:pt idx="7">
                  <c:v>2245</c:v>
                </c:pt>
                <c:pt idx="8">
                  <c:v>1849</c:v>
                </c:pt>
                <c:pt idx="9">
                  <c:v>2387</c:v>
                </c:pt>
                <c:pt idx="10">
                  <c:v>2879</c:v>
                </c:pt>
                <c:pt idx="11">
                  <c:v>2491</c:v>
                </c:pt>
                <c:pt idx="12">
                  <c:v>2974</c:v>
                </c:pt>
                <c:pt idx="13">
                  <c:v>3201</c:v>
                </c:pt>
                <c:pt idx="14">
                  <c:v>2837</c:v>
                </c:pt>
                <c:pt idx="15">
                  <c:v>2788</c:v>
                </c:pt>
                <c:pt idx="16">
                  <c:v>2483</c:v>
                </c:pt>
                <c:pt idx="17">
                  <c:v>3050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789744"/>
        <c:axId val="237790136"/>
      </c:lineChart>
      <c:catAx>
        <c:axId val="23778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90136"/>
        <c:crosses val="autoZero"/>
        <c:auto val="1"/>
        <c:lblAlgn val="ctr"/>
        <c:lblOffset val="100"/>
        <c:noMultiLvlLbl val="0"/>
      </c:catAx>
      <c:valAx>
        <c:axId val="23779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789744"/>
        <c:crosses val="autoZero"/>
        <c:crossBetween val="between"/>
        <c:majorUnit val="1000"/>
      </c:valAx>
      <c:spPr>
        <a:noFill/>
        <a:ln>
          <a:solidFill>
            <a:schemeClr val="bg2">
              <a:lumMod val="2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40B5B-E3C0-2A47-BE6E-DE4059EA59F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EB24-950C-4743-91F7-2A436F97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8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7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965F-B13A-F74D-9C64-34DA92B4F478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0ADE-C8F8-B642-92DD-B46F29D9DDBB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F47E-522E-B24D-AA3D-5CF60F8E0548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EE12-04D6-9845-B24F-12A733B4D8E6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48BB-FE49-1741-BD43-5E6EF1EDBAE6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A24-6CB8-5A40-AA2C-B4364C7E0D4C}" type="datetime1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BC10-4810-8C47-9323-EC30913D22A2}" type="datetime1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917E-74C3-8D4F-8DF9-AE5075E07D7A}" type="datetime1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E6C6-AA43-F247-BEE5-53EC5D763B5C}" type="datetime1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9659-3A7F-2348-AA0D-8561A370D09B}" type="datetime1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AE6-173A-0540-8110-A25162A68428}" type="datetime1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6065-0F1F-6740-8A35-BB2CA19BE3B7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@2016 HealthInfoNet (HIN) - All Rights Reserved HIN Proprietary - Not for Redistribution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1579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525" y="2932355"/>
            <a:ext cx="6822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SIM Annual Meeting: Behavioral </a:t>
            </a:r>
            <a:r>
              <a:rPr lang="en-US" sz="2800" dirty="0">
                <a:solidFill>
                  <a:srgbClr val="1B3768"/>
                </a:solidFill>
                <a:latin typeface="Neutraface Text Demi"/>
                <a:cs typeface="Neutraface Text Demi"/>
              </a:rPr>
              <a:t>Health </a:t>
            </a:r>
            <a:endParaRPr lang="en-US" sz="2800" dirty="0" smtClean="0">
              <a:solidFill>
                <a:srgbClr val="1B3768"/>
              </a:solidFill>
              <a:latin typeface="Neutraface Text Demi"/>
              <a:cs typeface="Neutraface Text Demi"/>
            </a:endParaRPr>
          </a:p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Quality Improvement Study</a:t>
            </a:r>
            <a:endParaRPr lang="en-US" sz="28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525" y="4851608"/>
            <a:ext cx="6822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Shaun T. Alfreds, Chief Operating Officer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Katie Sendze, Director, Client Services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December 6, 2016</a:t>
            </a:r>
          </a:p>
        </p:txBody>
      </p:sp>
      <p:pic>
        <p:nvPicPr>
          <p:cNvPr id="1026" name="Picture 2" descr="C:\Users\alan.henry\Desktop\rackspace\Communications\sim logo_final_1i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03" y="1413162"/>
            <a:ext cx="3247794" cy="12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46" y="3977050"/>
            <a:ext cx="3938104" cy="7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2565795"/>
            <a:ext cx="8001000" cy="181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4400" dirty="0" smtClean="0">
                <a:solidFill>
                  <a:schemeClr val="tx1"/>
                </a:solidFill>
                <a:ea typeface="MS PGothic" charset="-128"/>
              </a:rPr>
              <a:t>Analysis </a:t>
            </a:r>
            <a:r>
              <a:rPr lang="en-US" altLang="en-US" sz="4400">
                <a:solidFill>
                  <a:schemeClr val="tx1"/>
                </a:solidFill>
                <a:ea typeface="MS PGothic" charset="-128"/>
              </a:rPr>
              <a:t>Results </a:t>
            </a:r>
            <a:endParaRPr lang="en-US" altLang="en-US" sz="4400" smtClean="0">
              <a:solidFill>
                <a:schemeClr val="tx1"/>
              </a:solidFill>
              <a:ea typeface="MS PGothic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4400" dirty="0" smtClean="0">
                <a:solidFill>
                  <a:schemeClr val="tx1"/>
                </a:solidFill>
                <a:ea typeface="MS PGothic" charset="-128"/>
              </a:rPr>
              <a:t>(</a:t>
            </a:r>
            <a:r>
              <a:rPr lang="en-US" altLang="en-US" sz="4400" dirty="0">
                <a:solidFill>
                  <a:schemeClr val="tx1"/>
                </a:solidFill>
                <a:ea typeface="MS PGothic" charset="-128"/>
              </a:rPr>
              <a:t>Preliminary)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025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HIE Portal Views of Cohort Patients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84" y="1295400"/>
            <a:ext cx="6868716" cy="4579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525869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b="1" dirty="0"/>
              <a:t>Portal views increased in the post-intervention period, mostly by users from behavioral health facilities </a:t>
            </a:r>
          </a:p>
        </p:txBody>
      </p:sp>
    </p:spTree>
    <p:extLst>
      <p:ext uri="{BB962C8B-B14F-4D97-AF65-F5344CB8AC3E}">
        <p14:creationId xmlns:p14="http://schemas.microsoft.com/office/powerpoint/2010/main" val="3179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ED Visit Days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872378"/>
            <a:ext cx="4486275" cy="280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70865"/>
            <a:ext cx="4486275" cy="28039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2305" y="46747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Claims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3764" y="462148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CDR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599" y="5220612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b="1" dirty="0" smtClean="0"/>
              <a:t>There was a 35%+ reduction in ED Visit Days for the cohort population in the post intervention period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Patients with ED Visit Days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2779" y="464253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Claims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3764" y="462148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CDR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599" y="5220612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b="1" dirty="0"/>
              <a:t>There was a 30%+ reduction in patients having ED visits in the post intervention period</a:t>
            </a: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518"/>
            <a:ext cx="4513856" cy="2821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28" y="1903868"/>
            <a:ext cx="4495801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Total ED Visit Rates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03" y="1786721"/>
            <a:ext cx="7924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Mean ED Visit Rate for All patients (HIE </a:t>
            </a:r>
            <a:r>
              <a:rPr lang="en-US" sz="2400" dirty="0" smtClean="0"/>
              <a:t>Data)                          - Pre </a:t>
            </a:r>
            <a:r>
              <a:rPr lang="en-US" sz="2400" dirty="0"/>
              <a:t>Intervention: 4.4 visits / 6 month </a:t>
            </a:r>
            <a:r>
              <a:rPr lang="en-US" sz="2400" dirty="0" smtClean="0"/>
              <a:t>period                         - Post </a:t>
            </a:r>
            <a:r>
              <a:rPr lang="en-US" sz="2400" dirty="0"/>
              <a:t>Intervention: 2.7 visits / 6 month period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Mean </a:t>
            </a:r>
            <a:r>
              <a:rPr lang="en-US" sz="2400" dirty="0"/>
              <a:t>ED Visit Rate for Patients with ED visits (HIE </a:t>
            </a:r>
            <a:r>
              <a:rPr lang="en-US" sz="2400" dirty="0" smtClean="0"/>
              <a:t>Data)                                                                                - Pre </a:t>
            </a:r>
            <a:r>
              <a:rPr lang="en-US" sz="2400" dirty="0"/>
              <a:t>Intervention: 5.1 visits / 6 month </a:t>
            </a:r>
            <a:r>
              <a:rPr lang="en-US" sz="2400" dirty="0" smtClean="0"/>
              <a:t>period                        - Post </a:t>
            </a:r>
            <a:r>
              <a:rPr lang="en-US" sz="2400" dirty="0"/>
              <a:t>Intervention: 4.1 visits / 6 month period</a:t>
            </a:r>
          </a:p>
        </p:txBody>
      </p:sp>
    </p:spTree>
    <p:extLst>
      <p:ext uri="{BB962C8B-B14F-4D97-AF65-F5344CB8AC3E}">
        <p14:creationId xmlns:p14="http://schemas.microsoft.com/office/powerpoint/2010/main" val="4218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All Medical Charges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7676" y="5298555"/>
            <a:ext cx="199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Claims Charge 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295048"/>
            <a:ext cx="33915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Tx/>
              <a:buChar char="-"/>
            </a:pPr>
            <a:r>
              <a:rPr lang="en-US" dirty="0"/>
              <a:t>Total medical charges were </a:t>
            </a:r>
            <a:r>
              <a:rPr lang="en-US" u="sng" dirty="0"/>
              <a:t>$6,010,578 (34%) less </a:t>
            </a:r>
            <a:r>
              <a:rPr lang="en-US" dirty="0"/>
              <a:t>in the post-intervention period</a:t>
            </a:r>
          </a:p>
          <a:p>
            <a:pPr marL="671513" lvl="1" indent="-214313">
              <a:spcAft>
                <a:spcPts val="600"/>
              </a:spcAft>
              <a:buFontTx/>
              <a:buChar char="-"/>
            </a:pPr>
            <a:r>
              <a:rPr lang="en-US" dirty="0"/>
              <a:t>Does not include pharmacy claims</a:t>
            </a:r>
          </a:p>
          <a:p>
            <a:pPr marL="671513" lvl="1" indent="-214313">
              <a:spcAft>
                <a:spcPts val="600"/>
              </a:spcAft>
              <a:buFontTx/>
              <a:buChar char="-"/>
            </a:pPr>
            <a:r>
              <a:rPr lang="en-US" dirty="0"/>
              <a:t>See analysis caveats and limitations slide for discussion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735"/>
            <a:ext cx="5334000" cy="37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79279"/>
            <a:ext cx="862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Caveats and Analysis </a:t>
            </a:r>
            <a:r>
              <a:rPr lang="en-US" sz="36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Limitations For </a:t>
            </a:r>
            <a:r>
              <a:rPr lang="en-US" sz="3600" b="1" smtClean="0">
                <a:solidFill>
                  <a:schemeClr val="bg1"/>
                </a:solidFill>
                <a:latin typeface="Neutraface Text Book"/>
                <a:cs typeface="Neutraface Text Book"/>
              </a:rPr>
              <a:t>Initial Observations </a:t>
            </a:r>
            <a:endParaRPr lang="en-US" sz="3600" b="1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029" y="1547721"/>
            <a:ext cx="8779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Sample bias: Patients were chosen by BHOs based on a comprehensive </a:t>
            </a:r>
            <a:r>
              <a:rPr lang="en-US" dirty="0" smtClean="0"/>
              <a:t>list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Comment</a:t>
            </a:r>
            <a:r>
              <a:rPr lang="en-US" dirty="0"/>
              <a:t>: While considered a bias in sampling, this may represent a policy means to engage health care organizations around a goal of health improvement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Observational vs Controlled: There was no control group for this analysis.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Conclusions are observational in nature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Results may be attributed to intervention </a:t>
            </a:r>
            <a:r>
              <a:rPr lang="en-US" u="sng" dirty="0"/>
              <a:t>and/or</a:t>
            </a:r>
            <a:r>
              <a:rPr lang="en-US" dirty="0"/>
              <a:t> other uncontrolled for </a:t>
            </a:r>
            <a:r>
              <a:rPr lang="en-US" dirty="0" smtClean="0"/>
              <a:t>factors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Claims </a:t>
            </a:r>
            <a:r>
              <a:rPr lang="en-US" dirty="0"/>
              <a:t>and Clinical Data Limitations: There is a big difference </a:t>
            </a:r>
            <a:r>
              <a:rPr lang="en-US" dirty="0" smtClean="0"/>
              <a:t>in data sets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Clinical data – clear date and time but missing “high risk” data/encounters (MH/HIV)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Claims – time is not included: must go through a manual process to create claims “encounters”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Claims Lag – </a:t>
            </a:r>
            <a:r>
              <a:rPr lang="en-US" dirty="0" smtClean="0"/>
              <a:t>data is 60-90 days old before it is complete and adjudicated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Costs are difficult to aggregate for ED based on </a:t>
            </a:r>
            <a:r>
              <a:rPr lang="en-US" dirty="0" smtClean="0"/>
              <a:t>Claims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Did </a:t>
            </a:r>
            <a:r>
              <a:rPr lang="en-US" dirty="0"/>
              <a:t>not look at ”appropriate” vs “inappropriate” use of the ED </a:t>
            </a:r>
            <a:r>
              <a:rPr lang="en-US" dirty="0" smtClean="0"/>
              <a:t>(focus for Year 4)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Data was not age or severity risk </a:t>
            </a:r>
            <a:r>
              <a:rPr lang="en-US" dirty="0" smtClean="0"/>
              <a:t>adjusted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Study Continuation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333" y="1445647"/>
            <a:ext cx="850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Analysis will be continued in SIM Grant Year 4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Address claims lag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Analyze paid data vs charge data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Increase timeframe (look-back period and intervention period (12 month))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Addition of control group/population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Addition of pharmacy claims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Review polypharmacy impact 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Review $ impact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Analyze “appropriate” vs “inappropriate” ED utilization</a:t>
            </a:r>
          </a:p>
        </p:txBody>
      </p:sp>
    </p:spTree>
    <p:extLst>
      <p:ext uri="{BB962C8B-B14F-4D97-AF65-F5344CB8AC3E}">
        <p14:creationId xmlns:p14="http://schemas.microsoft.com/office/powerpoint/2010/main" val="19103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Conclusions and 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333" y="1445647"/>
            <a:ext cx="85067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Data integration into workflow is resource intense for BHOs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But when coordinated and “data informed” the impact can be </a:t>
            </a:r>
            <a:r>
              <a:rPr lang="en-US" sz="2400" u="sng" dirty="0"/>
              <a:t>significant</a:t>
            </a:r>
            <a:r>
              <a:rPr lang="en-US" sz="2400" dirty="0"/>
              <a:t> - improving patient experience, improving appropriate utilization, and reducing cost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Few BHOs have dedicated staff to care management and workflow optimization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DHHS is supporting continuation of this work – through SIM Year </a:t>
            </a:r>
            <a:r>
              <a:rPr lang="en-US" sz="2400" dirty="0" smtClean="0"/>
              <a:t>4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 smtClean="0"/>
              <a:t>DHHS is investing in connecting BH Prior Authorization vendor to HIE to assist in getting BH data to HIE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4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22026"/>
            <a:ext cx="8627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HIN SIM Behavioral </a:t>
            </a:r>
            <a:r>
              <a:rPr lang="en-US" sz="32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Health (BH)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Project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190" y="1376490"/>
            <a:ext cx="804362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1000" dirty="0" smtClean="0">
              <a:ea typeface="MS PGothic" charset="-128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2400" dirty="0" smtClean="0">
                <a:ea typeface="MS PGothic" charset="-128"/>
              </a:rPr>
              <a:t>Implement connections between 20 BH organizations and the Health Information Exchange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MS PGothic" charset="-128"/>
              </a:rPr>
              <a:t>Train BH staff to leverage EHR and HIE services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MS PGothic" charset="-128"/>
              </a:rPr>
              <a:t>Document and share “Data Informed” workflows for patient care improvement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 smtClean="0">
                <a:ea typeface="MS PGothic" charset="-128"/>
              </a:rPr>
              <a:t>Build data interfaces and go live with initial data available from each BH organization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500" dirty="0" smtClean="0">
              <a:ea typeface="MS PGothic" charset="-128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2400" dirty="0" smtClean="0">
                <a:ea typeface="MS PGothic" charset="-128"/>
              </a:rPr>
              <a:t>Support quality improvement aimed at reducing ED Utilization and measure impact (“Observational Analysis”)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BH Connections as of </a:t>
            </a:r>
            <a:r>
              <a:rPr lang="en-US" sz="36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October </a:t>
            </a:r>
            <a:r>
              <a:rPr lang="en-US" sz="36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2016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3806" r="6471"/>
          <a:stretch>
            <a:fillRect/>
          </a:stretch>
        </p:blipFill>
        <p:spPr bwMode="auto">
          <a:xfrm>
            <a:off x="448805" y="1747455"/>
            <a:ext cx="3537955" cy="417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076" y="1309657"/>
            <a:ext cx="4189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latin typeface="+mn-lt"/>
              </a:rPr>
              <a:t>88 </a:t>
            </a:r>
            <a:r>
              <a:rPr lang="en-US" altLang="en-US" sz="2000" b="1" dirty="0">
                <a:latin typeface="+mn-lt"/>
              </a:rPr>
              <a:t>Site Locations </a:t>
            </a:r>
            <a:r>
              <a:rPr lang="en-US" altLang="en-US" sz="2000" b="1" dirty="0" smtClean="0">
                <a:latin typeface="+mn-lt"/>
              </a:rPr>
              <a:t>Connected</a:t>
            </a:r>
            <a:endParaRPr lang="en-US" altLang="en-US" sz="2000" b="1" dirty="0">
              <a:latin typeface="+mn-lt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744243" y="1397000"/>
            <a:ext cx="3921125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b="1" dirty="0" smtClean="0">
                <a:latin typeface="+mn-lt"/>
              </a:rPr>
              <a:t>Live with Data Sharing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Aroostook Mental Health Center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Assistance Plus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 smtClean="0">
                <a:latin typeface="+mn-lt"/>
              </a:rPr>
              <a:t>Charlotte </a:t>
            </a:r>
            <a:r>
              <a:rPr lang="en-US" altLang="en-US" sz="1600" dirty="0">
                <a:latin typeface="+mn-lt"/>
              </a:rPr>
              <a:t>White Center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 smtClean="0">
                <a:latin typeface="+mn-lt"/>
              </a:rPr>
              <a:t>Cornerstone </a:t>
            </a:r>
            <a:r>
              <a:rPr lang="en-US" altLang="en-US" sz="1600" dirty="0">
                <a:latin typeface="+mn-lt"/>
              </a:rPr>
              <a:t>Behavioral Healthcare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Crisis &amp; Counseling Centers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Julie Racine, NP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 smtClean="0">
                <a:latin typeface="+mn-lt"/>
              </a:rPr>
              <a:t>Maine </a:t>
            </a:r>
            <a:r>
              <a:rPr lang="en-US" altLang="en-US" sz="1600" dirty="0">
                <a:latin typeface="+mn-lt"/>
              </a:rPr>
              <a:t>Behavioral Health Organization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Northeast Occupational Exchange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OHI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Pathways (Providence)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</a:rPr>
              <a:t>Restorative Health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 smtClean="0">
                <a:latin typeface="+mn-lt"/>
              </a:rPr>
              <a:t>Sweetser</a:t>
            </a:r>
            <a:endParaRPr lang="en-US" altLang="en-US" sz="1600" dirty="0">
              <a:latin typeface="+mn-lt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1600" dirty="0" smtClean="0">
                <a:latin typeface="+mn-lt"/>
              </a:rPr>
              <a:t>United </a:t>
            </a:r>
            <a:r>
              <a:rPr lang="en-US" altLang="en-US" sz="1600" dirty="0">
                <a:latin typeface="+mn-lt"/>
              </a:rPr>
              <a:t>Cerebral </a:t>
            </a:r>
            <a:r>
              <a:rPr lang="en-US" altLang="en-US" sz="1600" dirty="0" smtClean="0">
                <a:latin typeface="+mn-lt"/>
              </a:rPr>
              <a:t>Palsy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233" y="23847"/>
            <a:ext cx="862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BH Staff Active HIE Access </a:t>
            </a:r>
            <a:b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</a:br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May 2015 - </a:t>
            </a:r>
            <a:r>
              <a:rPr lang="en-US" sz="28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October </a:t>
            </a:r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861032"/>
              </p:ext>
            </p:extLst>
          </p:nvPr>
        </p:nvGraphicFramePr>
        <p:xfrm>
          <a:off x="701040" y="1409100"/>
          <a:ext cx="7741920" cy="461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233" y="111250"/>
            <a:ext cx="862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Population Impact</a:t>
            </a:r>
            <a:b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</a:br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May 2015- </a:t>
            </a:r>
            <a:r>
              <a:rPr lang="en-US" sz="28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October </a:t>
            </a:r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496521"/>
              </p:ext>
            </p:extLst>
          </p:nvPr>
        </p:nvGraphicFramePr>
        <p:xfrm>
          <a:off x="883920" y="1461360"/>
          <a:ext cx="7178040" cy="468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“Data Informed” Workflows Documented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539875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Targeted Care Management Services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Hospital Discharge Planning 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Comprehensive Transitional Care; Post ED and Hospital Follow up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Identification and Coordination with Client’s Care Team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Medication Reconciliation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Client Engagement and Education; Using the Client’s HIE record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Intervention with Client Following a Medical Event while Waiting for Reports from Medical Providers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Assessment of Accuracy of SMI Diagnosis vs. Medical Diagnosis with Medical Provider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Identification of Gaps / Overuse of Medical Care</a:t>
            </a:r>
          </a:p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charset="0"/>
                <a:cs typeface="ＭＳ Ｐゴシック" charset="0"/>
              </a:rPr>
              <a:t>Location of Missing Clients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233" y="117573"/>
            <a:ext cx="862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Value of HIE in Managing Mental Illness and Chronic Disease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9100" y="1676400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500" b="1" dirty="0" smtClean="0"/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Reduce fragmentation with medical community 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Mitigate medical issues that contribute to Mental Illness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Identify prescriptions, both unknown and duplicated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Provide a safety-net, locate clients and intervene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Provide integrated BH intervention to address medical issues and reduce unnecessary ED </a:t>
            </a:r>
            <a:r>
              <a:rPr lang="en-US" sz="2800" dirty="0" err="1" smtClean="0">
                <a:solidFill>
                  <a:schemeClr val="tx1"/>
                </a:solidFill>
              </a:rPr>
              <a:t>visits</a:t>
            </a:r>
            <a:r>
              <a:rPr lang="en-US" sz="2800" dirty="0" err="1" smtClean="0">
                <a:solidFill>
                  <a:schemeClr val="bg1"/>
                </a:solidFill>
              </a:rPr>
              <a:t>edical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care</a:t>
            </a:r>
            <a:endParaRPr lang="en-US" sz="2800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233" y="104248"/>
            <a:ext cx="862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BH Quality Project Goals</a:t>
            </a:r>
            <a:b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</a:br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January-July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6399" y="1529825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None/>
              <a:defRPr/>
            </a:pPr>
            <a:endParaRPr lang="en-US" sz="900" b="1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Implement real-time notifications for ED/hospital admissions to intervene with clients with a history of 2 or more ED visits within a 6 month period </a:t>
            </a:r>
            <a:endParaRPr lang="en-US" altLang="en-US" sz="1300" dirty="0">
              <a:solidFill>
                <a:schemeClr val="tx1"/>
              </a:solidFill>
              <a:ea typeface="MS PGothic" charset="-128"/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Access the HIN Portal to coordinate care with both the client &amp; medical community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Leverage “Data Informed” workflows with all organizations and convene monthly “learning community” to share lessons learned </a:t>
            </a:r>
            <a:endParaRPr lang="en-US" altLang="en-US" sz="1300" dirty="0">
              <a:solidFill>
                <a:schemeClr val="tx1"/>
              </a:solidFill>
              <a:ea typeface="MS PGothic" charset="-128"/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Measure change in ED utilization at the end of 6 month period (“Observational Analysis</a:t>
            </a:r>
            <a:r>
              <a:rPr lang="en-US" altLang="en-US" sz="3400" dirty="0" smtClean="0">
                <a:solidFill>
                  <a:schemeClr val="tx1"/>
                </a:solidFill>
                <a:ea typeface="MS PGothic" charset="-128"/>
              </a:rPr>
              <a:t>”)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69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233" y="104248"/>
            <a:ext cx="862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MaineCare BH Quality </a:t>
            </a:r>
            <a:r>
              <a:rPr lang="en-US" sz="28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Project;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Observational </a:t>
            </a:r>
            <a:r>
              <a:rPr lang="en-US" sz="2800" b="1" dirty="0">
                <a:solidFill>
                  <a:schemeClr val="bg1"/>
                </a:solidFill>
                <a:latin typeface="Neutraface Text Book"/>
                <a:cs typeface="Neutraface Text Book"/>
              </a:rPr>
              <a:t>Analysis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" y="6150042"/>
            <a:ext cx="2675859" cy="4789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6399" y="1529825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None/>
              <a:defRPr/>
            </a:pPr>
            <a:endParaRPr lang="en-US" sz="900" b="1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u="sng" dirty="0">
                <a:solidFill>
                  <a:schemeClr val="tx1"/>
                </a:solidFill>
                <a:ea typeface="MS PGothic" charset="-128"/>
              </a:rPr>
              <a:t>Hypothesis</a:t>
            </a: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 – Integrated care interventions that include medical record data and real-time notifications will reduce ED utilization for patients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Patients chosen for inclusion based on 2-or more ED visits in the 6-month “pre intervention” period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A list of 800+ patients was provided to the 18 BH organizations to determine appropriateness for intervention</a:t>
            </a:r>
          </a:p>
          <a:p>
            <a:pPr marL="514350" indent="-5143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Helvetica" charset="0"/>
              <a:buAutoNum type="arabicPeriod"/>
            </a:pPr>
            <a:r>
              <a:rPr lang="en-US" altLang="en-US" sz="3400" dirty="0">
                <a:solidFill>
                  <a:schemeClr val="tx1"/>
                </a:solidFill>
                <a:ea typeface="MS PGothic" charset="-128"/>
              </a:rPr>
              <a:t>A observation panel of 443 patients were selected by the 18 BH organizations participating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48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677DEF-F9A8-402F-99B1-51535EA3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5140F7-6AFA-403A-ABFD-040CF2A3CBEE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04B5215-D288-4796-B0CD-19699ACDE4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953</Words>
  <Application>Microsoft Office PowerPoint</Application>
  <PresentationFormat>On-screen Show (4:3)</PresentationFormat>
  <Paragraphs>123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Helvetica</vt:lpstr>
      <vt:lpstr>Neutraface Text Book</vt:lpstr>
      <vt:lpstr>Neutraface Text Demi</vt:lpstr>
      <vt:lpstr>Neutraface Text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Maine Health Management Coalition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Putnoky</dc:creator>
  <cp:lastModifiedBy>Katie Sendze</cp:lastModifiedBy>
  <cp:revision>30</cp:revision>
  <dcterms:created xsi:type="dcterms:W3CDTF">2014-04-14T13:33:44Z</dcterms:created>
  <dcterms:modified xsi:type="dcterms:W3CDTF">2016-11-21T17:08:51Z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0x0101004256324185465743918DDE83A58DB100</vt:lpwstr>
  </property>
</Properties>
</file>